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0" r:id="rId3"/>
    <p:sldId id="257" r:id="rId4"/>
    <p:sldId id="258" r:id="rId5"/>
    <p:sldId id="259" r:id="rId6"/>
    <p:sldId id="263" r:id="rId7"/>
    <p:sldId id="280" r:id="rId8"/>
    <p:sldId id="274" r:id="rId9"/>
    <p:sldId id="273" r:id="rId10"/>
    <p:sldId id="271" r:id="rId11"/>
    <p:sldId id="272" r:id="rId12"/>
    <p:sldId id="276" r:id="rId13"/>
    <p:sldId id="277" r:id="rId14"/>
    <p:sldId id="281" r:id="rId15"/>
    <p:sldId id="260" r:id="rId16"/>
    <p:sldId id="261" r:id="rId17"/>
    <p:sldId id="278" r:id="rId18"/>
    <p:sldId id="279" r:id="rId19"/>
    <p:sldId id="282" r:id="rId20"/>
    <p:sldId id="291" r:id="rId21"/>
    <p:sldId id="292" r:id="rId22"/>
    <p:sldId id="262" r:id="rId23"/>
    <p:sldId id="275" r:id="rId24"/>
    <p:sldId id="283" r:id="rId25"/>
    <p:sldId id="286" r:id="rId26"/>
    <p:sldId id="287" r:id="rId27"/>
    <p:sldId id="284" r:id="rId28"/>
    <p:sldId id="285" r:id="rId29"/>
    <p:sldId id="288" r:id="rId30"/>
    <p:sldId id="289" r:id="rId31"/>
    <p:sldId id="29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FF"/>
    <a:srgbClr val="FF66CC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1E7353-9B18-8008-2014-7FD5138C3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a-IR"/>
              <a:t>معرفی سازمان مردم نهاد بسیج کارآفرینی و جهاد اقتصادی (بکوجا)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9EC1C-527C-022D-4CF2-B63BB30D15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246C4-7196-4E07-8C82-0C84503F905A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BFBC4-3BB8-7DF9-6EAE-F7F32E3EE8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6FCC7-5DD0-ECBE-111F-E4DA47AA02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C5259-BE1B-4418-A0DF-2B0129F9D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4886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a-IR"/>
              <a:t>معرفی سازمان مردم نهاد بسیج کارآفرینی و جهاد اقتصادی (بکوجا)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3FB36-AC1E-4BBB-800C-439C50DBEF6A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224AE-EA52-4927-A396-FFCDE0E38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461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B57B92-6140-E60F-AD07-67AC7164B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1328"/>
            <a:ext cx="2971800" cy="70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13596A-E017-CFF7-089C-3D575E340A4E}"/>
              </a:ext>
            </a:extLst>
          </p:cNvPr>
          <p:cNvSpPr txBox="1"/>
          <p:nvPr userDrawn="1"/>
        </p:nvSpPr>
        <p:spPr>
          <a:xfrm>
            <a:off x="4057650" y="317897"/>
            <a:ext cx="782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معرفی سازمان مردم نهاد بسیج کارآفرینی و جهاد اقتصادی (بکوجا) 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747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540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19526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33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92911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215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82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7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7D739D-36AF-D2E8-AB12-1BF7F66CA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F971F1-DF51-A072-E676-8535E5AB0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59650"/>
            <a:ext cx="11630024" cy="885826"/>
          </a:xfrm>
        </p:spPr>
        <p:txBody>
          <a:bodyPr>
            <a:normAutofit/>
          </a:bodyPr>
          <a:lstStyle>
            <a:lvl1pPr algn="r" rtl="1">
              <a:defRPr sz="2400">
                <a:cs typeface="B Titr" panose="00000700000000000000" pitchFamily="2" charset="-78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A95D06-DFD4-2D27-2770-A76BB771A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1328"/>
            <a:ext cx="2971800" cy="7059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4782F0-7870-3A78-072E-BDC4B7C12AE8}"/>
              </a:ext>
            </a:extLst>
          </p:cNvPr>
          <p:cNvSpPr txBox="1"/>
          <p:nvPr userDrawn="1"/>
        </p:nvSpPr>
        <p:spPr>
          <a:xfrm>
            <a:off x="4057650" y="317897"/>
            <a:ext cx="782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معرفی سازمان مردم نهاد بسیج کارآفرینی و جهاد اقتصادی (بکوجا) 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148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7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5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9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7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5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5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49C0BE-8775-433D-9A06-DF6125588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1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649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188498" y="1114313"/>
            <a:ext cx="981500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endParaRPr lang="fa-IR" sz="4000" dirty="0"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4000" dirty="0">
                <a:cs typeface="B Titr" panose="00000700000000000000" pitchFamily="2" charset="-78"/>
              </a:rPr>
              <a:t>معرفی سازمان مردم نهاد </a:t>
            </a:r>
          </a:p>
          <a:p>
            <a:pPr algn="ctr" rtl="1">
              <a:lnSpc>
                <a:spcPct val="150000"/>
              </a:lnSpc>
            </a:pPr>
            <a:r>
              <a:rPr lang="fa-IR" sz="4000" dirty="0">
                <a:cs typeface="B Titr" panose="00000700000000000000" pitchFamily="2" charset="-78"/>
              </a:rPr>
              <a:t> بسیج کارآفرینی و جهاد اقتصادی (بکوجا)</a:t>
            </a:r>
          </a:p>
          <a:p>
            <a:pPr algn="ctr" rtl="1">
              <a:lnSpc>
                <a:spcPct val="150000"/>
              </a:lnSpc>
            </a:pPr>
            <a:endParaRPr lang="fa-IR" sz="4000" dirty="0"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sz="4000" dirty="0"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4000" dirty="0">
                <a:cs typeface="B Titr" panose="00000700000000000000" pitchFamily="2" charset="-78"/>
              </a:rPr>
              <a:t>مرداد 1401</a:t>
            </a:r>
          </a:p>
        </p:txBody>
      </p:sp>
      <p:pic>
        <p:nvPicPr>
          <p:cNvPr id="4" name="bikalam-ghamgin-list1-part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83109">
            <a:off x="11392988" y="4766104"/>
            <a:ext cx="182880" cy="18288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6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"/>
    </mc:Choice>
    <mc:Fallback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856110"/>
            <a:ext cx="11677650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dirty="0">
                <a:highlight>
                  <a:srgbClr val="FF00FF"/>
                </a:highlight>
                <a:cs typeface="B Titr" panose="00000700000000000000" pitchFamily="2" charset="-78"/>
              </a:rPr>
              <a:t>دستگاه های مرتبط در بخش استعدادسنجی: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استانداری 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دانشگاه 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ادارات کل بهزیستی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ادارات کل آموزش و پرورش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سازمان نظام روانشناسی و خدمات مشاوره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سازمان های مردم نهاد و موسسات تخصصی غیر دولتی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9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1"/>
    </mc:Choice>
    <mc:Fallback>
      <p:transition spd="slow" advTm="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61925" y="894210"/>
            <a:ext cx="1167765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00FF"/>
                </a:highlight>
                <a:cs typeface="B Titr" panose="00000700000000000000" pitchFamily="2" charset="-78"/>
              </a:rPr>
              <a:t>نحوه اجرای استعدادسنجی: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انجام آزمون های عمومی در بستر وب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انجام مصاحبه و دریافت مشاوره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انجام آزمون های تخصصی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دریافت آموزش های لازم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کسب مهارت های لازم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"/>
    </mc:Choice>
    <mc:Fallback>
      <p:transition spd="slow" advTm="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903735"/>
            <a:ext cx="1167765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00FF"/>
                </a:highlight>
                <a:cs typeface="B Titr" panose="00000700000000000000" pitchFamily="2" charset="-78"/>
              </a:rPr>
              <a:t>استان های در حال فعالیت در موضوع استعدادسنجی: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مازندران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گلستان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کرمان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سیستان و بلوچستان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تهران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1"/>
    </mc:Choice>
    <mc:Fallback>
      <p:transition spd="slow" advTm="5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770676"/>
            <a:ext cx="11677650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dirty="0">
                <a:highlight>
                  <a:srgbClr val="FF00FF"/>
                </a:highlight>
                <a:cs typeface="B Titr" panose="00000700000000000000" pitchFamily="2" charset="-78"/>
              </a:rPr>
              <a:t>استان های متقاضی فعالیت در موضوع استعدادسنجی: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بوشهر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اردبیل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خراسان جنوبی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چهارمحال و بختیاری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گیلان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هرمزگان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4"/>
    </mc:Choice>
    <mc:Fallback>
      <p:transition spd="slow" advTm="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881187" y="2761110"/>
            <a:ext cx="842962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dirty="0">
                <a:highlight>
                  <a:srgbClr val="00FF00"/>
                </a:highlight>
                <a:cs typeface="B Titr" panose="00000700000000000000" pitchFamily="2" charset="-78"/>
              </a:rPr>
              <a:t>بخش کشاورزی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5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"/>
    </mc:Choice>
    <mc:Fallback>
      <p:transition spd="slow" advTm="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95262" y="798805"/>
            <a:ext cx="11801475" cy="596317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dirty="0">
                <a:highlight>
                  <a:srgbClr val="00FF00"/>
                </a:highlight>
                <a:cs typeface="B Titr" panose="00000700000000000000" pitchFamily="2" charset="-78"/>
              </a:rPr>
              <a:t>استان های هدف در بخش کشاورزی:</a:t>
            </a:r>
          </a:p>
          <a:p>
            <a:pPr algn="r" rtl="1">
              <a:lnSpc>
                <a:spcPct val="150000"/>
              </a:lnSpc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گندم: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2400" dirty="0">
                <a:cs typeface="B Titr" panose="00000700000000000000" pitchFamily="2" charset="-78"/>
              </a:rPr>
              <a:t>خراسان رضوی- خوزستان- آذربایجان شرقی- کردستان</a:t>
            </a:r>
            <a:endParaRPr lang="fa-IR" sz="3600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برنج: </a:t>
            </a:r>
            <a:r>
              <a:rPr lang="fa-IR" sz="2400" dirty="0">
                <a:cs typeface="B Titr" panose="00000700000000000000" pitchFamily="2" charset="-78"/>
              </a:rPr>
              <a:t>مازندران- گیلان</a:t>
            </a:r>
            <a:endParaRPr lang="fa-IR" sz="3600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دانه های روغنی: </a:t>
            </a:r>
            <a:r>
              <a:rPr lang="fa-IR" sz="2400" dirty="0">
                <a:cs typeface="B Titr" panose="00000700000000000000" pitchFamily="2" charset="-78"/>
              </a:rPr>
              <a:t>گلستان- خوزستان- فارس- ایلام</a:t>
            </a:r>
            <a:endParaRPr lang="fa-IR" sz="3600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خوراک دام و طیور: </a:t>
            </a:r>
            <a:r>
              <a:rPr lang="fa-IR" sz="2000" dirty="0">
                <a:cs typeface="B Titr" panose="00000700000000000000" pitchFamily="2" charset="-78"/>
              </a:rPr>
              <a:t>خراسان رضوی- خوزستان- فارس- آذربایجان شرقی- آذربایجان غربی- اردبیل- قزوین</a:t>
            </a:r>
            <a:endParaRPr lang="fa-IR" sz="3600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پنبه: </a:t>
            </a:r>
            <a:r>
              <a:rPr lang="fa-IR" sz="2400" dirty="0">
                <a:cs typeface="B Titr" panose="00000700000000000000" pitchFamily="2" charset="-78"/>
              </a:rPr>
              <a:t>گلستان- خراسان رضوی- فارس</a:t>
            </a:r>
            <a:endParaRPr lang="fa-IR" sz="3600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گوشت گوسفندی: </a:t>
            </a:r>
            <a:r>
              <a:rPr lang="fa-IR" sz="2000" dirty="0">
                <a:cs typeface="B Titr" panose="00000700000000000000" pitchFamily="2" charset="-78"/>
              </a:rPr>
              <a:t>خراسان رضوی- خوزستان- فارس- آذربایجان شرقی- آذربایجان غربی- اردبیل- قزوین-کرمان- مازندران- گیلان- کردستان- ایلام- اردبیل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3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2"/>
    </mc:Choice>
    <mc:Fallback>
      <p:transition spd="slow" advTm="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319088" y="1070416"/>
            <a:ext cx="1155382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00FF00"/>
                </a:highlight>
                <a:cs typeface="B Titr" panose="00000700000000000000" pitchFamily="2" charset="-78"/>
              </a:rPr>
              <a:t>نحوه اقدام در بخش کشاورزی: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تشکیل شبکه ملی-مردمی بکوجا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تشکیل شبکه نخبگان و خبرگان بکوجا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انعقاد قراردادهای بهبود تولید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حمایت از تهیه نهاده های مطمئن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حمایت از فروش محصولات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6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5"/>
    </mc:Choice>
    <mc:Fallback>
      <p:transition spd="slow" advTm="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47651" y="1032316"/>
            <a:ext cx="1155382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00FF00"/>
                </a:highlight>
                <a:cs typeface="B Titr" panose="00000700000000000000" pitchFamily="2" charset="-78"/>
              </a:rPr>
              <a:t>استان های فعال در بخش کشاورزی: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مازندران</a:t>
            </a:r>
            <a:r>
              <a:rPr lang="fa-IR" sz="4000" dirty="0">
                <a:cs typeface="B Titr" panose="00000700000000000000" pitchFamily="2" charset="-78"/>
              </a:rPr>
              <a:t> برای بهبود بهره وری در تولید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برنج</a:t>
            </a:r>
            <a:r>
              <a:rPr lang="fa-IR" sz="4000" dirty="0">
                <a:cs typeface="B Titr" panose="00000700000000000000" pitchFamily="2" charset="-78"/>
              </a:rPr>
              <a:t> و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دام سبک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گلستان</a:t>
            </a:r>
            <a:r>
              <a:rPr lang="fa-IR" sz="4000" dirty="0">
                <a:cs typeface="B Titr" panose="00000700000000000000" pitchFamily="2" charset="-78"/>
              </a:rPr>
              <a:t> برای بهبود بهره وری در تولید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کلزا</a:t>
            </a:r>
            <a:r>
              <a:rPr lang="fa-IR" sz="4000" dirty="0">
                <a:cs typeface="B Titr" panose="00000700000000000000" pitchFamily="2" charset="-78"/>
              </a:rPr>
              <a:t>-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پنبه</a:t>
            </a:r>
            <a:r>
              <a:rPr lang="fa-IR" sz="4000" dirty="0">
                <a:cs typeface="B Titr" panose="00000700000000000000" pitchFamily="2" charset="-78"/>
              </a:rPr>
              <a:t> و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دام سبک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2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177"/>
    </mc:Choice>
    <mc:Fallback>
      <p:transition advClick="0" advTm="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47651" y="1032316"/>
            <a:ext cx="11553824" cy="553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00FF00"/>
                </a:highlight>
                <a:cs typeface="B Titr" panose="00000700000000000000" pitchFamily="2" charset="-78"/>
              </a:rPr>
              <a:t>استان های دارای اولویت برای آغاز فعالیت در بخش کشاورزی: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گیلان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خراسان رضوی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فارس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endParaRPr lang="fa-IR" sz="4000" dirty="0">
              <a:cs typeface="B Titr" panose="00000700000000000000" pitchFamily="2" charset="-78"/>
            </a:endParaRP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3"/>
    </mc:Choice>
    <mc:Fallback>
      <p:transition spd="slow" advTm="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881187" y="2761110"/>
            <a:ext cx="842962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dirty="0">
                <a:highlight>
                  <a:srgbClr val="00FFFF"/>
                </a:highlight>
                <a:cs typeface="B Titr" panose="00000700000000000000" pitchFamily="2" charset="-78"/>
              </a:rPr>
              <a:t>بخش صنعت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4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"/>
    </mc:Choice>
    <mc:Fallback>
      <p:transition spd="slow" advTm="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18982" y="476250"/>
            <a:ext cx="11754035" cy="577081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dirty="0">
                <a:cs typeface="B Titr" panose="00000700000000000000" pitchFamily="2" charset="-78"/>
              </a:rPr>
              <a:t>مبانی: 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قانون اساسی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 سیاست های کلی اصل 44 قانون اساسی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سیاست های اقتصاد مقاومتی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بیانیه گام دوم انقلاب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اصلاح الگوی مصرف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70"/>
    </mc:Choice>
    <mc:Fallback>
      <p:transition spd="slow" advClick="0" advTm="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0" y="1141860"/>
            <a:ext cx="12191999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00FFFF"/>
                </a:highlight>
                <a:cs typeface="B Titr" panose="00000700000000000000" pitchFamily="2" charset="-78"/>
              </a:rPr>
              <a:t>اهداف در بخش صنعت: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تحقق اقتصاد مردمی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افزایش </a:t>
            </a:r>
            <a:r>
              <a:rPr lang="en-US" sz="4000" dirty="0">
                <a:cs typeface="B Titr" panose="00000700000000000000" pitchFamily="2" charset="-78"/>
              </a:rPr>
              <a:t>	GDP</a:t>
            </a:r>
            <a:r>
              <a:rPr lang="fa-IR" sz="4000" dirty="0">
                <a:cs typeface="B Titr" panose="00000700000000000000" pitchFamily="2" charset="-78"/>
              </a:rPr>
              <a:t> 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افزایش بهره وری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افزایش تاب آوری در مقابل تحریم 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تحول در صنعت با نگاه آینده پژوهی و دانش بنیان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endParaRPr lang="fa-IR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2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0"/>
    </mc:Choice>
    <mc:Fallback>
      <p:transition spd="slow" advTm="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913165"/>
            <a:ext cx="11677650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dirty="0">
                <a:highlight>
                  <a:srgbClr val="00FFFF"/>
                </a:highlight>
                <a:cs typeface="B Titr" panose="00000700000000000000" pitchFamily="2" charset="-78"/>
              </a:rPr>
              <a:t>رویکرد بخش صنعت: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گفتمان سازی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مردمی سازی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باور به ناکارآمدی ساختاری بخشی از صنایع و ضرورت ایجاد ساختارهای جدید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توجه به نقش دانش و فناوری در رقابت پذیری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ورود جدی به حوزه های پربازده مواد موثره دارو و </a:t>
            </a:r>
            <a:r>
              <a:rPr lang="en-US" sz="3600" dirty="0">
                <a:cs typeface="B Titr" panose="00000700000000000000" pitchFamily="2" charset="-78"/>
              </a:rPr>
              <a:t>ICT</a:t>
            </a:r>
            <a:endParaRPr lang="fa-IR" sz="36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0"/>
    </mc:Choice>
    <mc:Fallback>
      <p:transition spd="slow" advTm="6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47650" y="994216"/>
            <a:ext cx="1169669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00FFFF"/>
                </a:highlight>
                <a:cs typeface="B Titr" panose="00000700000000000000" pitchFamily="2" charset="-78"/>
              </a:rPr>
              <a:t>نحوه اقدام در بخش صنعت: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تهیه طرح های مبتنی بر اقتصاد مردمی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آماده سازی بخش مردمی برای اجرای طرح 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متقاعدسازی مراجع تصمیم گیری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اخذ مصوبات لازم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اجرای طرح ها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0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1"/>
    </mc:Choice>
    <mc:Fallback>
      <p:transition spd="slow" advTm="5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47650" y="1013266"/>
            <a:ext cx="1169669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00FFFF"/>
                </a:highlight>
                <a:cs typeface="B Titr" panose="00000700000000000000" pitchFamily="2" charset="-78"/>
              </a:rPr>
              <a:t>طرح های آماده شده در بخش صنعت: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تهیه طرح مردمی سازی صنعت خودرو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تهیه طرح تولید مسکن استیجاری رایگان برای تسهیل ازدواج جوانان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تهیه طرح شهر پاک با هدف جایگزینی برق به جای سوخت های فسیلی در کلان شهرها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7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5"/>
    </mc:Choice>
    <mc:Fallback>
      <p:transition spd="slow" advTm="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881187" y="2761110"/>
            <a:ext cx="842962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1" dirty="0">
                <a:highlight>
                  <a:srgbClr val="FFFF00"/>
                </a:highlight>
                <a:cs typeface="B Titr" panose="00000700000000000000" pitchFamily="2" charset="-78"/>
              </a:rPr>
              <a:t>بهبود سرانه تولید ناخالص داخلی </a:t>
            </a:r>
            <a:r>
              <a:rPr lang="en-US" sz="4400" b="1" dirty="0">
                <a:highlight>
                  <a:srgbClr val="FFFF00"/>
                </a:highlight>
                <a:cs typeface="B Titr" panose="00000700000000000000" pitchFamily="2" charset="-78"/>
              </a:rPr>
              <a:t>(GDP)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6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2"/>
    </mc:Choice>
    <mc:Fallback>
      <p:transition spd="slow" advTm="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0" y="1141860"/>
            <a:ext cx="12191999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FF00"/>
                </a:highlight>
                <a:cs typeface="B Titr" panose="00000700000000000000" pitchFamily="2" charset="-78"/>
              </a:rPr>
              <a:t>اهداف بهبود سرانه تولید ناخالص داخلی </a:t>
            </a:r>
            <a:r>
              <a:rPr lang="en-US" sz="4000" dirty="0">
                <a:highlight>
                  <a:srgbClr val="FFFF00"/>
                </a:highlight>
                <a:cs typeface="B Titr" panose="00000700000000000000" pitchFamily="2" charset="-78"/>
              </a:rPr>
              <a:t>(GDP)</a:t>
            </a:r>
            <a:r>
              <a:rPr lang="fa-IR" sz="4000" dirty="0">
                <a:highlight>
                  <a:srgbClr val="FFFF00"/>
                </a:highlight>
                <a:cs typeface="B Titr" panose="00000700000000000000" pitchFamily="2" charset="-78"/>
              </a:rPr>
              <a:t>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تحقق اقتصاد مردمی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افزایش </a:t>
            </a:r>
            <a:r>
              <a:rPr lang="en-US" sz="4000" dirty="0">
                <a:cs typeface="B Titr" panose="00000700000000000000" pitchFamily="2" charset="-78"/>
              </a:rPr>
              <a:t>	GDP</a:t>
            </a:r>
            <a:r>
              <a:rPr lang="fa-IR" sz="4000" dirty="0">
                <a:cs typeface="B Titr" panose="00000700000000000000" pitchFamily="2" charset="-78"/>
              </a:rPr>
              <a:t> به 2000 میلیارد دلار در سال 1410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هدایت نیروی کار به خلق سالیانه 100/000 دلار ثروت در کشور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حرکت به سوی مشاغل دانش بنیان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ایجاد نگاه آینده پژوهی به اشتغال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endParaRPr lang="fa-IR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0"/>
    </mc:Choice>
    <mc:Fallback>
      <p:transition spd="slow" advTm="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1141860"/>
            <a:ext cx="1167765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FF00"/>
                </a:highlight>
                <a:cs typeface="B Titr" panose="00000700000000000000" pitchFamily="2" charset="-78"/>
              </a:rPr>
              <a:t>رویکرد بهبود سرانه تولید ناخالص داخلی </a:t>
            </a:r>
            <a:r>
              <a:rPr lang="en-US" sz="4000" dirty="0">
                <a:highlight>
                  <a:srgbClr val="FFFF00"/>
                </a:highlight>
                <a:cs typeface="B Titr" panose="00000700000000000000" pitchFamily="2" charset="-78"/>
              </a:rPr>
              <a:t>(GDP) </a:t>
            </a:r>
            <a:r>
              <a:rPr lang="fa-IR" sz="4000" dirty="0">
                <a:highlight>
                  <a:srgbClr val="FFFF00"/>
                </a:highlight>
                <a:cs typeface="B Titr" panose="00000700000000000000" pitchFamily="2" charset="-78"/>
              </a:rPr>
              <a:t>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گفتمان سازی برای مردم و مسئولین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استفاده بهینه از وضعیت موجود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ایجاد زنجیره های ارزش برای فعالیت های فعلی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ایجاد مشاغل جدید در جهت بهبود بهره وری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ایجاد مشاغل جدید با رویکرد آینده پژوهی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endParaRPr lang="fa-IR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8"/>
    </mc:Choice>
    <mc:Fallback>
      <p:transition spd="slow" advTm="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47650" y="994216"/>
            <a:ext cx="1169669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FF00"/>
                </a:highlight>
                <a:cs typeface="B Titr" panose="00000700000000000000" pitchFamily="2" charset="-78"/>
              </a:rPr>
              <a:t>گام های موردنظر برای بهبود سرانه تولید ناخالص داخلی: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برآورد نیروی کار موجود در منطقه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برآورد تعدادشغل محتمل منطقه براساس وضعیت موجود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شناسایی اولویت های اشتغال در منطقه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تعریف مشاغل جدید در منطقه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تصمیم گیری برای نیروی کار کسری/مازاد منطقه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6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2"/>
    </mc:Choice>
    <mc:Fallback>
      <p:transition spd="slow" advTm="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47650" y="994216"/>
            <a:ext cx="1169669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FF00"/>
                </a:highlight>
                <a:cs typeface="B Titr" panose="00000700000000000000" pitchFamily="2" charset="-78"/>
              </a:rPr>
              <a:t>گام های اجرایی برای بهبود سرانه تولید ناخالص داخلی: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گفتمان سازی برای مردم و مسئولین و ایجاد همسویی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نسخه نویسی حضوری برای دارندگان زیرساخت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راه اندازی مشاغل جدید برای تکمیل زنجیره ارزش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تعریف مشاغل جدید با توجه به مزیت های منطقه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ساماندهی نیروی کار کسری/مازاد منطقه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0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4"/>
    </mc:Choice>
    <mc:Fallback>
      <p:transition spd="slow" advTm="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856110"/>
            <a:ext cx="11677650" cy="585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highlight>
                  <a:srgbClr val="FFFF00"/>
                </a:highlight>
                <a:cs typeface="B Titr" panose="00000700000000000000" pitchFamily="2" charset="-78"/>
              </a:rPr>
              <a:t>دستگاه های مرتبط در بهبود سرانه تولید ناخالص داخلی: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استانداری 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دانشگاه 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ادارات کل صمت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سازمان جهاد کشاورزی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ادارات کل کار، رفاه و تامین اجتماعی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ادارات کل آموزش و پرورش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رسانه 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Titr" panose="00000700000000000000" pitchFamily="2" charset="-78"/>
              </a:rPr>
              <a:t>سازمان های مردم نهاد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6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1"/>
    </mc:Choice>
    <mc:Fallback>
      <p:transition spd="slow" advTm="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18982" y="828675"/>
            <a:ext cx="11754035" cy="49859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4000" dirty="0">
                <a:cs typeface="B Titr" panose="00000700000000000000" pitchFamily="2" charset="-78"/>
              </a:rPr>
              <a:t>هدف: بهبود وضعیت اقتصادی کشور</a:t>
            </a:r>
          </a:p>
          <a:p>
            <a:pPr algn="ctr" rtl="1">
              <a:lnSpc>
                <a:spcPct val="200000"/>
              </a:lnSpc>
            </a:pPr>
            <a:r>
              <a:rPr lang="fa-IR" sz="4000" dirty="0">
                <a:cs typeface="B Titr" panose="00000700000000000000" pitchFamily="2" charset="-78"/>
              </a:rPr>
              <a:t>رویکرد: اقتصاد مردمی</a:t>
            </a:r>
          </a:p>
          <a:p>
            <a:pPr algn="ctr" rtl="1">
              <a:lnSpc>
                <a:spcPct val="200000"/>
              </a:lnSpc>
            </a:pPr>
            <a:r>
              <a:rPr lang="fa-IR" sz="4000" dirty="0">
                <a:cs typeface="B Titr" panose="00000700000000000000" pitchFamily="2" charset="-78"/>
              </a:rPr>
              <a:t>شاخص: تولید ناخالص داخلی (</a:t>
            </a:r>
            <a:r>
              <a:rPr lang="en-US" sz="4000" b="1" dirty="0">
                <a:cs typeface="B Titr" panose="00000700000000000000" pitchFamily="2" charset="-78"/>
              </a:rPr>
              <a:t>GDP</a:t>
            </a:r>
            <a:r>
              <a:rPr lang="fa-IR" sz="4000" dirty="0">
                <a:cs typeface="B Titr" panose="00000700000000000000" pitchFamily="2" charset="-78"/>
              </a:rPr>
              <a:t>)</a:t>
            </a:r>
          </a:p>
          <a:p>
            <a:pPr algn="ctr" rtl="1">
              <a:lnSpc>
                <a:spcPct val="200000"/>
              </a:lnSpc>
            </a:pPr>
            <a:r>
              <a:rPr lang="fa-IR" sz="4800" dirty="0">
                <a:cs typeface="B Titr" panose="00000700000000000000" pitchFamily="2" charset="-78"/>
              </a:rPr>
              <a:t>هدف کمی: </a:t>
            </a:r>
            <a:r>
              <a:rPr lang="fa-IR" sz="4000" dirty="0">
                <a:cs typeface="B Titr" panose="00000700000000000000" pitchFamily="2" charset="-78"/>
              </a:rPr>
              <a:t>افزایش </a:t>
            </a:r>
            <a:r>
              <a:rPr lang="en-US" sz="4000" b="1" dirty="0">
                <a:cs typeface="B Titr" panose="00000700000000000000" pitchFamily="2" charset="-78"/>
              </a:rPr>
              <a:t>GDP</a:t>
            </a:r>
            <a:r>
              <a:rPr lang="fa-IR" sz="4000" dirty="0">
                <a:cs typeface="B Titr" panose="00000700000000000000" pitchFamily="2" charset="-78"/>
              </a:rPr>
              <a:t>  به 2000 میلیارد دلار تا سال 1410</a:t>
            </a:r>
            <a:endParaRPr lang="fa-IR" sz="48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1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0"/>
    </mc:Choice>
    <mc:Fallback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80975" y="1046610"/>
            <a:ext cx="1167765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FF00"/>
                </a:highlight>
                <a:cs typeface="B Titr" panose="00000700000000000000" pitchFamily="2" charset="-78"/>
              </a:rPr>
              <a:t>استان های فعال در موضوع بهبود سرانه تولید ناخالص داخلی: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مازندران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گلستان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1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8"/>
    </mc:Choice>
    <mc:Fallback>
      <p:transition spd="slow" advTm="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1027851"/>
            <a:ext cx="1167765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dirty="0">
                <a:highlight>
                  <a:srgbClr val="FFFF00"/>
                </a:highlight>
                <a:cs typeface="B Titr" panose="00000700000000000000" pitchFamily="2" charset="-78"/>
              </a:rPr>
              <a:t>استان های متقاضی فعالیت در موضوع بهبود سرانه تولید ناخالص داخلی: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بوشهر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600" dirty="0">
                <a:cs typeface="B Titr" panose="00000700000000000000" pitchFamily="2" charset="-78"/>
              </a:rPr>
              <a:t>اردبیل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0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"/>
    </mc:Choice>
    <mc:Fallback>
      <p:transition spd="slow" advTm="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47637" y="487809"/>
            <a:ext cx="11896725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cs typeface="B Titr" panose="00000700000000000000" pitchFamily="2" charset="-78"/>
              </a:rPr>
              <a:t>راهبردها: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گفتمان سازی برای تحقق اقتصاد مردمی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بهبود بهره وری در تولید با استفاده از دانش و فناوری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استعدادسنجی و هدایت جامعه به سمت شکوفایی استعدادها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معرفی بسته های شغلی با درآمد سالیانه معادل 100/000 دلار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توجه به دانش و فناوری و واحدهای تحقیق و توسعه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0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8"/>
    </mc:Choice>
    <mc:Fallback>
      <p:transition spd="slow" advTm="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14543" y="886764"/>
            <a:ext cx="11762913" cy="567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Titr" panose="00000700000000000000" pitchFamily="2" charset="-78"/>
              </a:rPr>
              <a:t>اولویت ها: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highlight>
                  <a:srgbClr val="FF00FF"/>
                </a:highlight>
                <a:cs typeface="B Titr" panose="00000700000000000000" pitchFamily="2" charset="-78"/>
              </a:rPr>
              <a:t>الف) استعدادسنجی و تلاش برای شکوفایی استعدادها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highlight>
                <a:srgbClr val="FF00FF"/>
              </a:highlight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highlight>
                  <a:srgbClr val="00FF00"/>
                </a:highlight>
                <a:cs typeface="B Titr" panose="00000700000000000000" pitchFamily="2" charset="-78"/>
              </a:rPr>
              <a:t>ب)در بخش کشاورزی:امنیت غذایی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cs typeface="B Titr" panose="00000700000000000000" pitchFamily="2" charset="-78"/>
              </a:rPr>
              <a:t>خودکفایی در تولید گندم، برنج، دانه های روغنی، خوراک دام و طیور، پنبه و گوشت گوسفندی</a:t>
            </a:r>
          </a:p>
          <a:p>
            <a:pPr algn="r" rtl="1">
              <a:lnSpc>
                <a:spcPct val="150000"/>
              </a:lnSpc>
            </a:pPr>
            <a:endParaRPr lang="fa-IR" sz="2000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highlight>
                  <a:srgbClr val="00FFFF"/>
                </a:highlight>
                <a:cs typeface="B Titr" panose="00000700000000000000" pitchFamily="2" charset="-78"/>
              </a:rPr>
              <a:t>ج)در بخش صنعت:تاب آوری زندگی روزمره</a:t>
            </a:r>
            <a:r>
              <a:rPr lang="en-US" sz="2800" dirty="0">
                <a:highlight>
                  <a:srgbClr val="00FFFF"/>
                </a:highlight>
                <a:cs typeface="B Titr" panose="00000700000000000000" pitchFamily="2" charset="-78"/>
              </a:rPr>
              <a:t> </a:t>
            </a:r>
            <a:r>
              <a:rPr lang="fa-IR" sz="2800" dirty="0">
                <a:highlight>
                  <a:srgbClr val="00FFFF"/>
                </a:highlight>
                <a:cs typeface="B Titr" panose="00000700000000000000" pitchFamily="2" charset="-78"/>
              </a:rPr>
              <a:t>مردم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Titr" panose="00000700000000000000" pitchFamily="2" charset="-78"/>
              </a:rPr>
              <a:t>خوداتکایی در تولید منسوجات و پوشاک، مسکن، لوازم خانگی، خودرو، دارو، حوزه </a:t>
            </a:r>
            <a:r>
              <a:rPr lang="en-US" b="1" dirty="0">
                <a:cs typeface="B Titr" panose="00000700000000000000" pitchFamily="2" charset="-78"/>
              </a:rPr>
              <a:t>ICT</a:t>
            </a:r>
            <a:endParaRPr lang="fa-IR" b="1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b="1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>
                <a:highlight>
                  <a:srgbClr val="FFFF00"/>
                </a:highlight>
                <a:cs typeface="B Titr" panose="00000700000000000000" pitchFamily="2" charset="-78"/>
              </a:rPr>
              <a:t>د) بهبود سرانه تولید ناخالص داخلی </a:t>
            </a:r>
            <a:r>
              <a:rPr lang="en-US" sz="2800" b="1" dirty="0">
                <a:highlight>
                  <a:srgbClr val="FFFF00"/>
                </a:highlight>
                <a:cs typeface="B Titr" panose="00000700000000000000" pitchFamily="2" charset="-78"/>
              </a:rPr>
              <a:t>(GDP)</a:t>
            </a:r>
            <a:r>
              <a:rPr lang="fa-IR" sz="2800" b="1" dirty="0">
                <a:highlight>
                  <a:srgbClr val="FFFF00"/>
                </a:highlight>
                <a:cs typeface="B Titr" panose="00000700000000000000" pitchFamily="2" charset="-78"/>
              </a:rPr>
              <a:t> </a:t>
            </a:r>
            <a:endParaRPr lang="en-US" sz="2800" b="1" dirty="0"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8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7"/>
    </mc:Choice>
    <mc:Fallback>
      <p:transition spd="slow" advTm="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1881187" y="2789685"/>
            <a:ext cx="842962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dirty="0">
                <a:highlight>
                  <a:srgbClr val="FF00FF"/>
                </a:highlight>
                <a:cs typeface="B Titr" panose="00000700000000000000" pitchFamily="2" charset="-78"/>
              </a:rPr>
              <a:t>استعدادسنجی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2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"/>
    </mc:Choice>
    <mc:Fallback>
      <p:transition spd="slow" advTm="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1141860"/>
            <a:ext cx="1167765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00FF"/>
                </a:highlight>
                <a:cs typeface="B Titr" panose="00000700000000000000" pitchFamily="2" charset="-78"/>
              </a:rPr>
              <a:t>اهداف استعدادسنجی: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توسعه اقتصادی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کاهش آسیب های اجتماعی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افزایش رضایتمندی مردم از زندگی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7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876"/>
    </mc:Choice>
    <mc:Fallback>
      <p:transition advTm="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1141860"/>
            <a:ext cx="1167765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00FF"/>
                </a:highlight>
                <a:cs typeface="B Titr" panose="00000700000000000000" pitchFamily="2" charset="-78"/>
              </a:rPr>
              <a:t>رویکرد استعدادسنجی: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هدایت تحصیلی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هدایت مهارت آموزی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هدایت شغلی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هدایت همسرگزینی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0"/>
    </mc:Choice>
    <mc:Fallback>
      <p:transition spd="slow" advTm="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8D9553-CAB4-F04C-C5E6-EFDFCAE1DF4F}"/>
              </a:ext>
            </a:extLst>
          </p:cNvPr>
          <p:cNvSpPr txBox="1"/>
          <p:nvPr/>
        </p:nvSpPr>
        <p:spPr>
          <a:xfrm>
            <a:off x="257175" y="951360"/>
            <a:ext cx="1167765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>
                <a:highlight>
                  <a:srgbClr val="FF00FF"/>
                </a:highlight>
                <a:cs typeface="B Titr" panose="00000700000000000000" pitchFamily="2" charset="-78"/>
              </a:rPr>
              <a:t>نحوه اقدام در بخش استعدادسنجی: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گفتمان سازی عمومی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تهیه مبانی علمی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حساس سازی و سازماندهی جامعه متخصصین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حساس سازی و همسوسازی دستگاه های اجرایی ذیربط</a:t>
            </a:r>
          </a:p>
          <a:p>
            <a:pPr marL="742950" indent="-7429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4000" dirty="0">
                <a:cs typeface="B Titr" panose="00000700000000000000" pitchFamily="2" charset="-78"/>
              </a:rPr>
              <a:t>حساس سازی جامعه برای دریافت خدمات استعدادسنجی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5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2"/>
    </mc:Choice>
    <mc:Fallback>
      <p:transition spd="slow" advTm="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1024</TotalTime>
  <Words>824</Words>
  <Application>Microsoft Office PowerPoint</Application>
  <PresentationFormat>Widescreen</PresentationFormat>
  <Paragraphs>158</Paragraphs>
  <Slides>31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 Titr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Bekooja</dc:creator>
  <cp:lastModifiedBy>lenovo</cp:lastModifiedBy>
  <cp:revision>23</cp:revision>
  <dcterms:created xsi:type="dcterms:W3CDTF">2022-08-04T06:40:05Z</dcterms:created>
  <dcterms:modified xsi:type="dcterms:W3CDTF">2022-08-27T15:15:57Z</dcterms:modified>
</cp:coreProperties>
</file>